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429" r:id="rId2"/>
    <p:sldId id="277" r:id="rId3"/>
    <p:sldId id="375" r:id="rId4"/>
    <p:sldId id="373" r:id="rId5"/>
    <p:sldId id="333" r:id="rId6"/>
    <p:sldId id="430" r:id="rId7"/>
    <p:sldId id="386" r:id="rId8"/>
    <p:sldId id="414" r:id="rId9"/>
    <p:sldId id="288" r:id="rId10"/>
    <p:sldId id="424" r:id="rId11"/>
    <p:sldId id="421" r:id="rId12"/>
    <p:sldId id="428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微软雅黑" panose="020B0503020204020204" pitchFamily="34" charset="-122"/>
      <p:regular r:id="rId18"/>
      <p:bold r:id="rId19"/>
    </p:embeddedFon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Elephant Pro" pitchFamily="2" charset="0"/>
      <p:regular r:id="rId24"/>
      <p: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4DA"/>
    <a:srgbClr val="190B48"/>
    <a:srgbClr val="0E30AC"/>
    <a:srgbClr val="9C3BD1"/>
    <a:srgbClr val="892AC6"/>
    <a:srgbClr val="01020F"/>
    <a:srgbClr val="6E91FF"/>
    <a:srgbClr val="D1DCFF"/>
    <a:srgbClr val="A7BCFF"/>
    <a:srgbClr val="EAE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 autoAdjust="0"/>
    <p:restoredTop sz="94660"/>
  </p:normalViewPr>
  <p:slideViewPr>
    <p:cSldViewPr snapToGrid="0">
      <p:cViewPr>
        <p:scale>
          <a:sx n="106" d="100"/>
          <a:sy n="106" d="100"/>
        </p:scale>
        <p:origin x="1008" y="5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2024. 11. 10.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2024. 11. 10.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86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5AADF1E-CCA8-40F2-8498-4C83D328B1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CEB2636-C4D8-48D3-87D1-1964C2B7F5E9}"/>
              </a:ext>
            </a:extLst>
          </p:cNvPr>
          <p:cNvSpPr/>
          <p:nvPr userDrawn="1"/>
        </p:nvSpPr>
        <p:spPr>
          <a:xfrm>
            <a:off x="1700463" y="1435100"/>
            <a:ext cx="8791074" cy="3987800"/>
          </a:xfrm>
          <a:prstGeom prst="roundRect">
            <a:avLst>
              <a:gd name="adj" fmla="val 5081"/>
            </a:avLst>
          </a:prstGeom>
          <a:solidFill>
            <a:schemeClr val="bg1">
              <a:alpha val="15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9363F558-B6B2-48D8-9D34-FE79FA6594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3C45C38-3A47-4EE3-99DC-B35AECECCF42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0" name="그림 개체 틀 4">
            <a:extLst>
              <a:ext uri="{FF2B5EF4-FFF2-40B4-BE49-F238E27FC236}">
                <a16:creationId xmlns:a16="http://schemas.microsoft.com/office/drawing/2014/main" id="{7029ABE9-9312-4894-B3DA-036CC9724C1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8623" y="863600"/>
            <a:ext cx="3848101" cy="5130800"/>
          </a:xfrm>
          <a:prstGeom prst="roundRect">
            <a:avLst>
              <a:gd name="adj" fmla="val 2159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3296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365313DB-B8F0-4C67-BE14-383CE16931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1104282-B43F-4CF3-9B35-F4E2CB8E99AB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39" name="그림 개체 틀 2">
            <a:extLst>
              <a:ext uri="{FF2B5EF4-FFF2-40B4-BE49-F238E27FC236}">
                <a16:creationId xmlns:a16="http://schemas.microsoft.com/office/drawing/2014/main" id="{88E1A136-FA99-4C67-A688-69E5F37ACDC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oundRect">
            <a:avLst>
              <a:gd name="adj" fmla="val 266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878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E82778A8-901D-46B9-89C3-D7CFC523FF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33C29E9-AB0D-4CF0-B2E9-66F09D6D5EE7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A3690222-BCCB-48A1-8F3D-51219847050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oundRect">
            <a:avLst>
              <a:gd name="adj" fmla="val 2664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703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9956446E-3C8B-4FF8-A97B-AD262EEAD4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952C00A4-9927-4E14-A606-217EAE48FE02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A3B02BE-10F8-468F-8DC2-5CC600B42468}"/>
              </a:ext>
            </a:extLst>
          </p:cNvPr>
          <p:cNvSpPr/>
          <p:nvPr userDrawn="1"/>
        </p:nvSpPr>
        <p:spPr>
          <a:xfrm>
            <a:off x="874184" y="3000274"/>
            <a:ext cx="10443632" cy="1739900"/>
          </a:xfrm>
          <a:prstGeom prst="roundRect">
            <a:avLst>
              <a:gd name="adj" fmla="val 5603"/>
            </a:avLst>
          </a:prstGeom>
          <a:gradFill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33" name="그림 개체 틀 2">
            <a:extLst>
              <a:ext uri="{FF2B5EF4-FFF2-40B4-BE49-F238E27FC236}">
                <a16:creationId xmlns:a16="http://schemas.microsoft.com/office/drawing/2014/main" id="{AFB803C0-581C-4A4D-BFDF-62791FFB3EA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2211492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9" name="그림 개체 틀 2">
            <a:extLst>
              <a:ext uri="{FF2B5EF4-FFF2-40B4-BE49-F238E27FC236}">
                <a16:creationId xmlns:a16="http://schemas.microsoft.com/office/drawing/2014/main" id="{3AA2E982-D720-4FB3-A3F6-998E8E762EB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735528" y="2211492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0" name="그림 개체 틀 2">
            <a:extLst>
              <a:ext uri="{FF2B5EF4-FFF2-40B4-BE49-F238E27FC236}">
                <a16:creationId xmlns:a16="http://schemas.microsoft.com/office/drawing/2014/main" id="{D0D5A8BB-363F-476C-A069-7697542D634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62958" y="2211492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264250FD-2F78-4E72-BA2E-86BF4B6A47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790387" y="2211492"/>
            <a:ext cx="2193515" cy="2194768"/>
          </a:xfrm>
          <a:prstGeom prst="roundRect">
            <a:avLst>
              <a:gd name="adj" fmla="val 3942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0119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2BED11C0-3629-497E-B901-CB45219EF8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AB032C2D-34DF-4B0C-BF63-88EE029666E9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C006593B-C27F-47B9-9DC2-A94519C2DF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43723" y="1661636"/>
            <a:ext cx="1491254" cy="14921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1" name="그림 개체 틀 2">
            <a:extLst>
              <a:ext uri="{FF2B5EF4-FFF2-40B4-BE49-F238E27FC236}">
                <a16:creationId xmlns:a16="http://schemas.microsoft.com/office/drawing/2014/main" id="{97A38A73-898A-4898-92E5-55E8BACD095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64034" y="1334587"/>
            <a:ext cx="1992666" cy="199380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2309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>
            <a:extLst>
              <a:ext uri="{FF2B5EF4-FFF2-40B4-BE49-F238E27FC236}">
                <a16:creationId xmlns:a16="http://schemas.microsoft.com/office/drawing/2014/main" id="{00458423-6F91-4CDF-AD9E-3A2A047C43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EB071711-0C5A-4B66-BE20-8453A975D3CB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9" name="그림 개체 틀 2">
            <a:extLst>
              <a:ext uri="{FF2B5EF4-FFF2-40B4-BE49-F238E27FC236}">
                <a16:creationId xmlns:a16="http://schemas.microsoft.com/office/drawing/2014/main" id="{698A07A6-4D66-4E7E-B78E-5D5D3DC742D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967494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0" name="그림 개체 틀 2">
            <a:extLst>
              <a:ext uri="{FF2B5EF4-FFF2-40B4-BE49-F238E27FC236}">
                <a16:creationId xmlns:a16="http://schemas.microsoft.com/office/drawing/2014/main" id="{79154F12-D5D2-4895-B3D2-3158BE7D1F2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967494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1" name="그림 개체 틀 2">
            <a:extLst>
              <a:ext uri="{FF2B5EF4-FFF2-40B4-BE49-F238E27FC236}">
                <a16:creationId xmlns:a16="http://schemas.microsoft.com/office/drawing/2014/main" id="{C2C0D097-E2F7-4ECC-B218-3A5394B09B3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781269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32" name="그림 개체 틀 2">
            <a:extLst>
              <a:ext uri="{FF2B5EF4-FFF2-40B4-BE49-F238E27FC236}">
                <a16:creationId xmlns:a16="http://schemas.microsoft.com/office/drawing/2014/main" id="{99D33DCD-B533-438A-AE7B-70EB0FD3F20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781269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5436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FBAD0D50-C6C3-49AD-99B8-71CE9B5A38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53A740F-43EA-4AD5-8F3C-6A91C64CC63E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0" name="그림 개체 틀 11">
            <a:extLst>
              <a:ext uri="{FF2B5EF4-FFF2-40B4-BE49-F238E27FC236}">
                <a16:creationId xmlns:a16="http://schemas.microsoft.com/office/drawing/2014/main" id="{0B080BC3-AFA2-45CB-B340-896CB90FD57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06339" y="1081213"/>
            <a:ext cx="2211845" cy="4839816"/>
          </a:xfrm>
          <a:prstGeom prst="roundRect">
            <a:avLst>
              <a:gd name="adj" fmla="val 1345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>
              <a:defRPr lang="ko-KR" altLang="en-US" sz="20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391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D72B73E4-5D6A-4A0D-89D5-2D68259001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8986092A-23B6-44B3-AB92-EE59D856F587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19" name="그림 개체 틀 5">
            <a:extLst>
              <a:ext uri="{FF2B5EF4-FFF2-40B4-BE49-F238E27FC236}">
                <a16:creationId xmlns:a16="http://schemas.microsoft.com/office/drawing/2014/main" id="{B7EBAF2B-6495-40AC-A65A-8B80CB96C2D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79468" y="866775"/>
            <a:ext cx="3779045" cy="5029200"/>
          </a:xfrm>
          <a:prstGeom prst="roundRect">
            <a:avLst>
              <a:gd name="adj" fmla="val 1926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0" marR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972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C25B586-717F-4029-915B-D0FCA94F2A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98BEC8C-D591-4D0A-AA0D-3E85FDEA3976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20" name="그림 개체 틀 8">
            <a:extLst>
              <a:ext uri="{FF2B5EF4-FFF2-40B4-BE49-F238E27FC236}">
                <a16:creationId xmlns:a16="http://schemas.microsoft.com/office/drawing/2014/main" id="{3CE62D15-C632-4050-B943-3F31578131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92931" y="838318"/>
            <a:ext cx="6746582" cy="4597400"/>
          </a:xfrm>
          <a:prstGeom prst="roundRect">
            <a:avLst>
              <a:gd name="adj" fmla="val 100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b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692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93C6C9B7-0C4D-4008-9B10-3DCDAFD3A8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968AFFD-A141-43DF-B06B-CEB8F6029150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149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30EE1727-7498-4647-A565-8D6CF4B898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602B119-26FC-43BB-AF04-CF11DAFE7B97}"/>
              </a:ext>
            </a:extLst>
          </p:cNvPr>
          <p:cNvSpPr/>
          <p:nvPr userDrawn="1"/>
        </p:nvSpPr>
        <p:spPr>
          <a:xfrm>
            <a:off x="2743200" y="1435100"/>
            <a:ext cx="6705600" cy="3987800"/>
          </a:xfrm>
          <a:prstGeom prst="roundRect">
            <a:avLst>
              <a:gd name="adj" fmla="val 532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615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2D24A7CF-1EC3-4A15-9861-BCAEF6741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32FFDEE-A905-4A69-90FC-431008D6AC73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6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2C373-83E8-404D-A870-0C99071BEBA1}" type="datetimeFigureOut">
              <a:rPr lang="zh-CN" altLang="en-US" smtClean="0"/>
              <a:pPr/>
              <a:t>2024/11/10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3FFD15-FD4A-41A0-98B0-8A0E50279E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0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1B37CC2A-D1E8-4379-9DC8-849CD66E99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BF3D7A5-8B22-4064-BAC6-E19975C4FBD4}"/>
              </a:ext>
            </a:extLst>
          </p:cNvPr>
          <p:cNvSpPr/>
          <p:nvPr userDrawn="1"/>
        </p:nvSpPr>
        <p:spPr>
          <a:xfrm>
            <a:off x="2743200" y="1435100"/>
            <a:ext cx="6705600" cy="3987800"/>
          </a:xfrm>
          <a:prstGeom prst="roundRect">
            <a:avLst>
              <a:gd name="adj" fmla="val 532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019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66AC28E1-868D-4A04-8533-3D5C466CF6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AA4C054-F5E4-403F-A72B-AF893C0327E0}"/>
              </a:ext>
            </a:extLst>
          </p:cNvPr>
          <p:cNvSpPr/>
          <p:nvPr userDrawn="1"/>
        </p:nvSpPr>
        <p:spPr>
          <a:xfrm>
            <a:off x="2743200" y="1435100"/>
            <a:ext cx="6705600" cy="3987800"/>
          </a:xfrm>
          <a:prstGeom prst="roundRect">
            <a:avLst>
              <a:gd name="adj" fmla="val 532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39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EF40C53A-157C-48FA-AF14-8861F376E9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8F52138-98B0-4E6B-9FAC-682376A38820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495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53533FE-7355-4221-8051-5679FAA56E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CF56E3B4-5233-4CB1-82C9-92BA8A88C1A7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35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>
            <a:extLst>
              <a:ext uri="{FF2B5EF4-FFF2-40B4-BE49-F238E27FC236}">
                <a16:creationId xmlns:a16="http://schemas.microsoft.com/office/drawing/2014/main" id="{F1B7D913-CFAF-4DD8-A36D-63A1C4B7F9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719A24D0-CEA2-43D6-9F78-4D6916A54163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559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152748B-BB8A-4C5C-8269-1403B0F28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082A835B-93CC-4780-9A90-EBDFFDAB9BDB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806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505E8844-E271-4314-9724-2571F1D2B7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3C0AB0B-0541-4B5F-8410-E21245B1D208}"/>
              </a:ext>
            </a:extLst>
          </p:cNvPr>
          <p:cNvSpPr/>
          <p:nvPr userDrawn="1"/>
        </p:nvSpPr>
        <p:spPr>
          <a:xfrm>
            <a:off x="368400" y="369000"/>
            <a:ext cx="11455200" cy="6120000"/>
          </a:xfrm>
          <a:prstGeom prst="roundRect">
            <a:avLst>
              <a:gd name="adj" fmla="val 2463"/>
            </a:avLst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 sz="1400" dirty="0">
              <a:solidFill>
                <a:srgbClr val="5747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32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72" r:id="rId21"/>
    <p:sldLayoutId id="2147483664" r:id="rId22"/>
    <p:sldLayoutId id="2147483692" r:id="rId2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3.png"/><Relationship Id="rId7" Type="http://schemas.openxmlformats.org/officeDocument/2006/relationships/image" Target="../media/image2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microsoft.com/office/2007/relationships/hdphoto" Target="../media/hdphoto4.wdp"/><Relationship Id="rId9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18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5.png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5" name="Google Shape;2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31958">
            <a:off x="680781" y="-2199180"/>
            <a:ext cx="1368277" cy="10839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24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3525">
            <a:off x="10274257" y="-2164656"/>
            <a:ext cx="1470691" cy="104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AA59D5-984A-2F93-43B3-EB016F49DE9B}"/>
              </a:ext>
            </a:extLst>
          </p:cNvPr>
          <p:cNvSpPr txBox="1"/>
          <p:nvPr/>
        </p:nvSpPr>
        <p:spPr>
          <a:xfrm>
            <a:off x="1776645" y="3835960"/>
            <a:ext cx="7774840" cy="492443"/>
          </a:xfrm>
          <a:prstGeom prst="rect">
            <a:avLst/>
          </a:prstGeom>
          <a:noFill/>
          <a:ln w="76200">
            <a:solidFill>
              <a:srgbClr val="0070C0"/>
            </a:solidFill>
          </a:ln>
          <a:effectLst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IN" sz="2600" dirty="0" err="1">
                <a:solidFill>
                  <a:schemeClr val="bg1"/>
                </a:solidFill>
                <a:latin typeface="Elephant Pro" pitchFamily="2" charset="0"/>
              </a:rPr>
              <a:t>UrbanSphere</a:t>
            </a:r>
            <a:r>
              <a:rPr lang="en-IN" sz="2600" dirty="0">
                <a:solidFill>
                  <a:schemeClr val="bg1"/>
                </a:solidFill>
                <a:latin typeface="Elephant Pro" pitchFamily="2" charset="0"/>
              </a:rPr>
              <a:t> :  Where Quality Meets Location</a:t>
            </a:r>
            <a:endParaRPr lang="zh-CN" altLang="en-US" sz="2600" dirty="0">
              <a:solidFill>
                <a:schemeClr val="bg1"/>
              </a:solidFill>
              <a:latin typeface="Elephant Pro" pitchFamily="2" charset="0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E640479-2B7D-45E5-D4C3-87F584EA63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6978" y="4620871"/>
            <a:ext cx="5234173" cy="342011"/>
          </a:xfrm>
          <a:prstGeom prst="rect">
            <a:avLst/>
          </a:prstGeom>
          <a:noFill/>
          <a:ln w="762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16" tIns="45708" rIns="91416" bIns="45708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IN" b="0" dirty="0"/>
              <a:t>Find Your Perfect Place to Call Home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0F8AE27-7445-88BB-22E5-D2DD83A38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6170" y="5257143"/>
            <a:ext cx="4328411" cy="276999"/>
          </a:xfrm>
          <a:prstGeom prst="rect">
            <a:avLst/>
          </a:prstGeom>
          <a:noFill/>
          <a:ln w="7620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IN" b="1" dirty="0">
                <a:solidFill>
                  <a:schemeClr val="bg1"/>
                </a:solidFill>
                <a:latin typeface="Cambria" panose="02040503050406030204" pitchFamily="18" charset="0"/>
              </a:rPr>
              <a:t>Smart Insights for Better Living</a:t>
            </a:r>
            <a:endParaRPr lang="zh-CN" altLang="en-US" sz="1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ambria" panose="02040503050406030204" pitchFamily="18" charset="0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F44D2-05C5-AD7B-E172-D8832D3DFD2B}"/>
              </a:ext>
            </a:extLst>
          </p:cNvPr>
          <p:cNvSpPr txBox="1"/>
          <p:nvPr/>
        </p:nvSpPr>
        <p:spPr>
          <a:xfrm>
            <a:off x="13510893" y="7029355"/>
            <a:ext cx="914033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99" dirty="0"/>
              <a:t>Shivam</a:t>
            </a:r>
            <a:endParaRPr lang="zh-CN" altLang="en-US" sz="1799" dirty="0"/>
          </a:p>
        </p:txBody>
      </p:sp>
      <p:pic>
        <p:nvPicPr>
          <p:cNvPr id="9" name="1" descr="D:\360data\重要数据\桌面\666666666.png">
            <a:extLst>
              <a:ext uri="{FF2B5EF4-FFF2-40B4-BE49-F238E27FC236}">
                <a16:creationId xmlns:a16="http://schemas.microsoft.com/office/drawing/2014/main" id="{7DA717EB-CA33-41BA-0443-DBD92C569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2" descr="D:\360data\重要数据\桌面\555555555.png">
            <a:extLst>
              <a:ext uri="{FF2B5EF4-FFF2-40B4-BE49-F238E27FC236}">
                <a16:creationId xmlns:a16="http://schemas.microsoft.com/office/drawing/2014/main" id="{A0862D6E-88D9-305A-19A8-3EF72B708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3" descr="D:\360data\重要数据\桌面\4444444444.png">
            <a:extLst>
              <a:ext uri="{FF2B5EF4-FFF2-40B4-BE49-F238E27FC236}">
                <a16:creationId xmlns:a16="http://schemas.microsoft.com/office/drawing/2014/main" id="{AC451C85-5839-0586-628F-5BB1D6E71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4" descr="D:\360data\重要数据\桌面\333333333333.png">
            <a:extLst>
              <a:ext uri="{FF2B5EF4-FFF2-40B4-BE49-F238E27FC236}">
                <a16:creationId xmlns:a16="http://schemas.microsoft.com/office/drawing/2014/main" id="{B8A0B9D6-2383-1BAA-EA72-37545E5AC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5" descr="D:\360data\重要数据\桌面\222222.png">
            <a:extLst>
              <a:ext uri="{FF2B5EF4-FFF2-40B4-BE49-F238E27FC236}">
                <a16:creationId xmlns:a16="http://schemas.microsoft.com/office/drawing/2014/main" id="{D0F92CEE-3622-8AFC-12E4-36BF9D7D2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6" descr="D:\360data\重要数据\桌面\11111111.png">
            <a:extLst>
              <a:ext uri="{FF2B5EF4-FFF2-40B4-BE49-F238E27FC236}">
                <a16:creationId xmlns:a16="http://schemas.microsoft.com/office/drawing/2014/main" id="{D1BAB5C6-1467-4151-06F8-79B55EA85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3794" y="695969"/>
            <a:ext cx="2796230" cy="2795866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29E4FA56-6E66-8BF0-8E78-BBA334221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382228" y="2393961"/>
            <a:ext cx="3157109" cy="446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magnifying glass over a globe&#10;&#10;Description automatically generated">
            <a:extLst>
              <a:ext uri="{FF2B5EF4-FFF2-40B4-BE49-F238E27FC236}">
                <a16:creationId xmlns:a16="http://schemas.microsoft.com/office/drawing/2014/main" id="{431A1382-50C1-7815-40BE-D26F26094F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608" y="1562583"/>
            <a:ext cx="1131422" cy="116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3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4800000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3200000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DD69582-F816-4FC1-B709-CD9A20C2E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57" y="785930"/>
            <a:ext cx="9434286" cy="561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0D248-C28A-4DCE-829B-745FEC4F36E5}"/>
              </a:ext>
            </a:extLst>
          </p:cNvPr>
          <p:cNvSpPr txBox="1"/>
          <p:nvPr/>
        </p:nvSpPr>
        <p:spPr>
          <a:xfrm>
            <a:off x="627634" y="1598016"/>
            <a:ext cx="37644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 </a:t>
            </a:r>
            <a:r>
              <a:rPr lang="en-IN" b="1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UrbanSphere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desktop interface is built using </a:t>
            </a:r>
            <a:r>
              <a:rPr lang="en-IN" b="1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Next.js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providing a fast, responsive, and highly optimized experience for users. The platform offers a clean and intuitive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layout with easy navigation to search for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sub-districts, view </a:t>
            </a:r>
            <a:r>
              <a:rPr lang="en-IN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leaderboards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and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explore </a:t>
            </a:r>
            <a:r>
              <a:rPr lang="en-IN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detailed graphs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and </a:t>
            </a:r>
            <a:r>
              <a:rPr lang="en-IN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insights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 With its server-side rendering capabilities, </a:t>
            </a:r>
          </a:p>
          <a:p>
            <a:r>
              <a:rPr lang="en-IN" b="1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Next.js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ensures fast load times and smooth performance, making it easy for users to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access real-time neighbourhood rankings and data visualizations. The desktop interface is designed to deliver an engaging and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informative experience, with detailed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information on air quality, crime rates,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parks, and more, all presented in a </a:t>
            </a:r>
          </a:p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user-friendly format.</a:t>
            </a:r>
            <a:endParaRPr lang="en-US" altLang="ko-KR" i="1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FDD454-C331-4836-9CDB-6787CA4CFA7C}"/>
              </a:ext>
            </a:extLst>
          </p:cNvPr>
          <p:cNvSpPr txBox="1"/>
          <p:nvPr/>
        </p:nvSpPr>
        <p:spPr>
          <a:xfrm>
            <a:off x="852487" y="749507"/>
            <a:ext cx="3338802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2800" b="0" i="1" dirty="0">
                <a:solidFill>
                  <a:schemeClr val="bg1"/>
                </a:solidFill>
              </a:rPr>
              <a:t>Desktop Interface</a:t>
            </a:r>
          </a:p>
        </p:txBody>
      </p:sp>
      <p:pic>
        <p:nvPicPr>
          <p:cNvPr id="8" name="Picture 7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FE1D2164-C773-69A2-F4B8-F8EA37DBC5A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3" y="389300"/>
            <a:ext cx="3109289" cy="1766854"/>
          </a:xfrm>
          <a:prstGeom prst="rect">
            <a:avLst/>
          </a:prstGeom>
        </p:spPr>
      </p:pic>
      <p:pic>
        <p:nvPicPr>
          <p:cNvPr id="12" name="Picture Placeholder 11" descr="A screenshot of a website&#10;&#10;Description automatically generated">
            <a:extLst>
              <a:ext uri="{FF2B5EF4-FFF2-40B4-BE49-F238E27FC236}">
                <a16:creationId xmlns:a16="http://schemas.microsoft.com/office/drawing/2014/main" id="{B1AF55B6-D157-185F-ACA4-DFCF4F93BA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34" b="5360"/>
          <a:stretch/>
        </p:blipFill>
        <p:spPr>
          <a:xfrm>
            <a:off x="4592931" y="838318"/>
            <a:ext cx="6746582" cy="4597400"/>
          </a:xfrm>
        </p:spPr>
      </p:pic>
    </p:spTree>
    <p:extLst>
      <p:ext uri="{BB962C8B-B14F-4D97-AF65-F5344CB8AC3E}">
        <p14:creationId xmlns:p14="http://schemas.microsoft.com/office/powerpoint/2010/main" val="148833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4A67451-CF14-4872-AFDC-CC4E636D99FB}"/>
              </a:ext>
            </a:extLst>
          </p:cNvPr>
          <p:cNvSpPr/>
          <p:nvPr/>
        </p:nvSpPr>
        <p:spPr>
          <a:xfrm>
            <a:off x="399538" y="5628343"/>
            <a:ext cx="4031986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bg1"/>
                </a:solidFill>
                <a:latin typeface="+mj-lt"/>
              </a:rPr>
              <a:t>Sanskar Soni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F3AB310-0EE7-4F04-9EE2-F29C15CDD429}"/>
              </a:ext>
            </a:extLst>
          </p:cNvPr>
          <p:cNvSpPr/>
          <p:nvPr/>
        </p:nvSpPr>
        <p:spPr>
          <a:xfrm>
            <a:off x="9128369" y="5533018"/>
            <a:ext cx="2431197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bg1"/>
                </a:solidFill>
                <a:latin typeface="+mj-lt"/>
              </a:rPr>
              <a:t>Ashish Verma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236E0A-5EBC-5C7B-C9A9-5DE41EE80AFB}"/>
              </a:ext>
            </a:extLst>
          </p:cNvPr>
          <p:cNvSpPr txBox="1"/>
          <p:nvPr/>
        </p:nvSpPr>
        <p:spPr>
          <a:xfrm>
            <a:off x="3116244" y="1063140"/>
            <a:ext cx="584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Our Team:-</a:t>
            </a:r>
            <a:endParaRPr lang="ko-KR" altLang="en-US" sz="66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14">
            <a:extLst>
              <a:ext uri="{FF2B5EF4-FFF2-40B4-BE49-F238E27FC236}">
                <a16:creationId xmlns:a16="http://schemas.microsoft.com/office/drawing/2014/main" id="{27E4E5B9-6E18-694B-BFE2-20E8910E0382}"/>
              </a:ext>
            </a:extLst>
          </p:cNvPr>
          <p:cNvSpPr/>
          <p:nvPr/>
        </p:nvSpPr>
        <p:spPr>
          <a:xfrm>
            <a:off x="2879075" y="5655389"/>
            <a:ext cx="4031986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bg1"/>
                </a:solidFill>
                <a:latin typeface="+mj-lt"/>
              </a:rPr>
              <a:t>Shivam Singh</a:t>
            </a:r>
          </a:p>
        </p:txBody>
      </p:sp>
      <p:pic>
        <p:nvPicPr>
          <p:cNvPr id="39" name="Picture 38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A6D2E57E-F43F-A47F-6ACC-8C2CD0AA4E5C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80" y="1171641"/>
            <a:ext cx="4651727" cy="1766854"/>
          </a:xfrm>
          <a:prstGeom prst="rect">
            <a:avLst/>
          </a:prstGeom>
        </p:spPr>
      </p:pic>
      <p:pic>
        <p:nvPicPr>
          <p:cNvPr id="8" name="Picture Placeholder 7" descr="A person in a suit and tie&#10;&#10;Description automatically generated">
            <a:extLst>
              <a:ext uri="{FF2B5EF4-FFF2-40B4-BE49-F238E27FC236}">
                <a16:creationId xmlns:a16="http://schemas.microsoft.com/office/drawing/2014/main" id="{59D91754-4693-5692-16D5-6D26B9B53151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9641"/>
          <a:stretch>
            <a:fillRect/>
          </a:stretch>
        </p:blipFill>
        <p:spPr>
          <a:xfrm>
            <a:off x="6819902" y="3539602"/>
            <a:ext cx="1970439" cy="1971565"/>
          </a:xfrm>
        </p:spPr>
      </p:pic>
      <p:pic>
        <p:nvPicPr>
          <p:cNvPr id="10" name="Picture Placeholder 9" descr="A person in a suit and tie&#10;&#10;Description automatically generated">
            <a:extLst>
              <a:ext uri="{FF2B5EF4-FFF2-40B4-BE49-F238E27FC236}">
                <a16:creationId xmlns:a16="http://schemas.microsoft.com/office/drawing/2014/main" id="{9FB2E0CE-B924-0A75-B30D-36D2F0DE208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9641"/>
          <a:stretch>
            <a:fillRect/>
          </a:stretch>
        </p:blipFill>
        <p:spPr>
          <a:xfrm>
            <a:off x="9358749" y="3429000"/>
            <a:ext cx="1970439" cy="1970439"/>
          </a:xfrm>
        </p:spPr>
      </p:pic>
      <p:sp>
        <p:nvSpPr>
          <p:cNvPr id="12" name="직사각형 16">
            <a:extLst>
              <a:ext uri="{FF2B5EF4-FFF2-40B4-BE49-F238E27FC236}">
                <a16:creationId xmlns:a16="http://schemas.microsoft.com/office/drawing/2014/main" id="{B52599A5-084E-2A8C-254D-4D0F998F68F4}"/>
              </a:ext>
            </a:extLst>
          </p:cNvPr>
          <p:cNvSpPr/>
          <p:nvPr/>
        </p:nvSpPr>
        <p:spPr>
          <a:xfrm>
            <a:off x="6698136" y="5650812"/>
            <a:ext cx="2431197" cy="307777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bg1"/>
                </a:solidFill>
                <a:latin typeface="+mj-lt"/>
              </a:rPr>
              <a:t>Parth Agarwal</a:t>
            </a:r>
          </a:p>
        </p:txBody>
      </p:sp>
      <p:pic>
        <p:nvPicPr>
          <p:cNvPr id="23" name="Picture Placeholder 22" descr="A person in a suit and tie&#10;&#10;Description automatically generated">
            <a:extLst>
              <a:ext uri="{FF2B5EF4-FFF2-40B4-BE49-F238E27FC236}">
                <a16:creationId xmlns:a16="http://schemas.microsoft.com/office/drawing/2014/main" id="{97560C29-01BC-A7FB-EFF6-4F343B49D71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9641"/>
          <a:stretch>
            <a:fillRect/>
          </a:stretch>
        </p:blipFill>
        <p:spPr>
          <a:xfrm>
            <a:off x="4123705" y="3555843"/>
            <a:ext cx="1976046" cy="1977175"/>
          </a:xfrm>
        </p:spPr>
      </p:pic>
      <p:pic>
        <p:nvPicPr>
          <p:cNvPr id="27" name="Picture Placeholder 26" descr="A person in a suit and tie&#10;&#10;Description automatically generated">
            <a:extLst>
              <a:ext uri="{FF2B5EF4-FFF2-40B4-BE49-F238E27FC236}">
                <a16:creationId xmlns:a16="http://schemas.microsoft.com/office/drawing/2014/main" id="{D735081A-2BDE-CDA6-0561-2B434373085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1" b="9641"/>
          <a:stretch>
            <a:fillRect/>
          </a:stretch>
        </p:blipFill>
        <p:spPr>
          <a:xfrm>
            <a:off x="1427508" y="3555843"/>
            <a:ext cx="1976046" cy="1850332"/>
          </a:xfrm>
        </p:spPr>
      </p:pic>
    </p:spTree>
    <p:extLst>
      <p:ext uri="{BB962C8B-B14F-4D97-AF65-F5344CB8AC3E}">
        <p14:creationId xmlns:p14="http://schemas.microsoft.com/office/powerpoint/2010/main" val="1397667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CE737E-1A32-A401-3FD7-C3DE4E306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46428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D70C0C-59A0-61F2-6698-AE4CA1BAE43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564" y="1746526"/>
            <a:ext cx="5612158" cy="3364948"/>
          </a:xfrm>
          <a:prstGeom prst="rect">
            <a:avLst/>
          </a:prstGeom>
        </p:spPr>
      </p:pic>
      <p:pic>
        <p:nvPicPr>
          <p:cNvPr id="13" name="Picture 12" descr="A blue rectangle with blue lines&#10;&#10;Description automatically generated">
            <a:extLst>
              <a:ext uri="{FF2B5EF4-FFF2-40B4-BE49-F238E27FC236}">
                <a16:creationId xmlns:a16="http://schemas.microsoft.com/office/drawing/2014/main" id="{043612B3-EAFE-C5AE-DCA9-9D2A99907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aintStroke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68" y="-493575"/>
            <a:ext cx="7845149" cy="7845149"/>
          </a:xfrm>
          <a:prstGeom prst="rect">
            <a:avLst/>
          </a:prstGeom>
        </p:spPr>
      </p:pic>
      <p:pic>
        <p:nvPicPr>
          <p:cNvPr id="5" name="Google Shape;304;p45"/>
          <p:cNvPicPr preferRelativeResize="0"/>
          <p:nvPr/>
        </p:nvPicPr>
        <p:blipFill rotWithShape="1">
          <a:blip r:embed="rId7">
            <a:alphaModFix/>
          </a:blip>
          <a:srcRect l="15774" t="5787" r="14363" b="12345"/>
          <a:stretch/>
        </p:blipFill>
        <p:spPr>
          <a:xfrm rot="-12">
            <a:off x="3535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08;p45"/>
          <p:cNvPicPr preferRelativeResize="0"/>
          <p:nvPr/>
        </p:nvPicPr>
        <p:blipFill rotWithShape="1">
          <a:blip r:embed="rId8">
            <a:alphaModFix/>
          </a:blip>
          <a:srcRect l="7095" t="5170" r="7104" b="-5169"/>
          <a:stretch/>
        </p:blipFill>
        <p:spPr>
          <a:xfrm rot="-12">
            <a:off x="108048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977815-7F5D-7182-3AAB-58207A2A5A87}"/>
              </a:ext>
            </a:extLst>
          </p:cNvPr>
          <p:cNvSpPr txBox="1"/>
          <p:nvPr/>
        </p:nvSpPr>
        <p:spPr>
          <a:xfrm>
            <a:off x="3268133" y="2828838"/>
            <a:ext cx="5655734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7200" b="0" i="1" dirty="0"/>
              <a:t>Thank you</a:t>
            </a:r>
          </a:p>
        </p:txBody>
      </p:sp>
      <p:pic>
        <p:nvPicPr>
          <p:cNvPr id="7" name="Picture 6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703AD768-E2EA-46BC-8085-301EC87C1B08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90" y="2195364"/>
            <a:ext cx="4745103" cy="35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7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1B3F51-2A7A-4941-A9D1-34971EE8BF47}"/>
              </a:ext>
            </a:extLst>
          </p:cNvPr>
          <p:cNvSpPr txBox="1"/>
          <p:nvPr userDrawn="1"/>
        </p:nvSpPr>
        <p:spPr>
          <a:xfrm>
            <a:off x="2113899" y="1804798"/>
            <a:ext cx="7867048" cy="1446293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defRPr/>
            </a:pPr>
            <a:r>
              <a:rPr lang="en-IN" sz="4400" dirty="0" err="1">
                <a:solidFill>
                  <a:schemeClr val="bg1"/>
                </a:solidFill>
                <a:latin typeface="Elephant Pro" pitchFamily="2" charset="0"/>
              </a:rPr>
              <a:t>UrbanSphere</a:t>
            </a:r>
            <a:r>
              <a:rPr lang="en-IN" sz="4400" dirty="0">
                <a:solidFill>
                  <a:schemeClr val="bg1"/>
                </a:solidFill>
                <a:latin typeface="Elephant Pro" pitchFamily="2" charset="0"/>
              </a:rPr>
              <a:t> :  Where </a:t>
            </a:r>
          </a:p>
          <a:p>
            <a:pPr algn="ctr">
              <a:defRPr/>
            </a:pPr>
            <a:r>
              <a:rPr lang="en-IN" sz="4400" dirty="0">
                <a:solidFill>
                  <a:schemeClr val="bg1"/>
                </a:solidFill>
                <a:latin typeface="Elephant Pro" pitchFamily="2" charset="0"/>
              </a:rPr>
              <a:t>Quality Meets Location</a:t>
            </a:r>
            <a:endParaRPr lang="zh-CN" altLang="en-US" sz="4400" dirty="0">
              <a:solidFill>
                <a:schemeClr val="bg1"/>
              </a:solidFill>
              <a:latin typeface="Elephant Pro" pitchFamily="2" charset="0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22CEC-F3DC-4BA9-ACF6-1243FBBF8DC6}"/>
              </a:ext>
            </a:extLst>
          </p:cNvPr>
          <p:cNvSpPr txBox="1"/>
          <p:nvPr userDrawn="1"/>
        </p:nvSpPr>
        <p:spPr>
          <a:xfrm>
            <a:off x="2162476" y="3371358"/>
            <a:ext cx="7867048" cy="40011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Arial Rounded MT Bold" panose="020F0704030504030204" pitchFamily="34" charset="77"/>
              </a:rPr>
              <a:t>Find Your Perfect Place to Call Home</a:t>
            </a:r>
            <a:endParaRPr lang="zh-CN" altLang="en-US" sz="1800" b="1" dirty="0">
              <a:solidFill>
                <a:schemeClr val="bg1"/>
              </a:solidFill>
              <a:latin typeface="Arial Rounded MT Bold" panose="020F0704030504030204" pitchFamily="34" charset="77"/>
              <a:ea typeface="微软雅黑" panose="020B0503020204020204" pitchFamily="34" charset="-122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9FC99C-3D2C-4555-A7D3-F15B15A22150}"/>
              </a:ext>
            </a:extLst>
          </p:cNvPr>
          <p:cNvSpPr/>
          <p:nvPr userDrawn="1"/>
        </p:nvSpPr>
        <p:spPr>
          <a:xfrm>
            <a:off x="4511040" y="3981226"/>
            <a:ext cx="3169920" cy="52005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rgbClr val="01020F"/>
                </a:solidFill>
              </a:rPr>
              <a:t>Team </a:t>
            </a:r>
            <a:r>
              <a:rPr lang="en-US" altLang="ko-KR" i="1" dirty="0" err="1">
                <a:solidFill>
                  <a:srgbClr val="01020F"/>
                </a:solidFill>
              </a:rPr>
              <a:t>Airavata</a:t>
            </a:r>
            <a:endParaRPr lang="ko-KR" altLang="en-US" i="1" dirty="0">
              <a:solidFill>
                <a:srgbClr val="01020F"/>
              </a:solidFill>
            </a:endParaRPr>
          </a:p>
        </p:txBody>
      </p:sp>
      <p:pic>
        <p:nvPicPr>
          <p:cNvPr id="5" name="Google Shape;315;p46"/>
          <p:cNvPicPr preferRelativeResize="0"/>
          <p:nvPr/>
        </p:nvPicPr>
        <p:blipFill rotWithShape="1">
          <a:blip r:embed="rId2">
            <a:alphaModFix/>
          </a:blip>
          <a:srcRect l="1190" r="1200"/>
          <a:stretch/>
        </p:blipFill>
        <p:spPr>
          <a:xfrm rot="5400000">
            <a:off x="1316178" y="2215768"/>
            <a:ext cx="1079033" cy="788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16;p46"/>
          <p:cNvPicPr preferRelativeResize="0"/>
          <p:nvPr/>
        </p:nvPicPr>
        <p:blipFill rotWithShape="1">
          <a:blip r:embed="rId3">
            <a:alphaModFix/>
          </a:blip>
          <a:srcRect t="2747" b="12463"/>
          <a:stretch/>
        </p:blipFill>
        <p:spPr>
          <a:xfrm rot="16200000">
            <a:off x="9893718" y="-3846294"/>
            <a:ext cx="1543468" cy="9236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6495" y="-298048"/>
            <a:ext cx="14287836" cy="79396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92" y="4951119"/>
            <a:ext cx="3338120" cy="187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A8B662-49C8-479C-B507-1B63B533D5F1}"/>
              </a:ext>
            </a:extLst>
          </p:cNvPr>
          <p:cNvSpPr/>
          <p:nvPr/>
        </p:nvSpPr>
        <p:spPr>
          <a:xfrm>
            <a:off x="5359400" y="1231900"/>
            <a:ext cx="5723467" cy="4622336"/>
          </a:xfrm>
          <a:prstGeom prst="roundRect">
            <a:avLst>
              <a:gd name="adj" fmla="val 2299"/>
            </a:avLst>
          </a:prstGeom>
          <a:gradFill>
            <a:gsLst>
              <a:gs pos="0">
                <a:schemeClr val="bg1"/>
              </a:gs>
              <a:gs pos="75000">
                <a:srgbClr val="FFFFFF">
                  <a:alpha val="50000"/>
                </a:srgb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dirty="0">
              <a:solidFill>
                <a:srgbClr val="5747E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CF77D6-9506-480B-A822-D738D45F5FC6}"/>
              </a:ext>
            </a:extLst>
          </p:cNvPr>
          <p:cNvSpPr txBox="1"/>
          <p:nvPr/>
        </p:nvSpPr>
        <p:spPr>
          <a:xfrm>
            <a:off x="5486270" y="1432266"/>
            <a:ext cx="3908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i="1" dirty="0">
                <a:solidFill>
                  <a:srgbClr val="190B48"/>
                </a:solidFill>
                <a:cs typeface="Arial" panose="020B0604020202020204" pitchFamily="34" charset="0"/>
              </a:rPr>
              <a:t>Problem Statement:</a:t>
            </a:r>
            <a:endParaRPr lang="ko-KR" altLang="en-US" sz="3200" b="1" i="1" dirty="0">
              <a:solidFill>
                <a:srgbClr val="190B48"/>
              </a:solidFill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90B9EF-FFAB-46DA-A144-6E23D85D9B54}"/>
              </a:ext>
            </a:extLst>
          </p:cNvPr>
          <p:cNvSpPr txBox="1"/>
          <p:nvPr/>
        </p:nvSpPr>
        <p:spPr>
          <a:xfrm>
            <a:off x="5486270" y="2142881"/>
            <a:ext cx="5469723" cy="35394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l"/>
            <a:r>
              <a:rPr lang="en-IN" sz="1400" b="1" i="0" u="none" strike="noStrike" dirty="0">
                <a:effectLst/>
              </a:rPr>
              <a:t>Finding the right neighbourhood to live in can be tough, </a:t>
            </a:r>
          </a:p>
          <a:p>
            <a:pPr algn="l"/>
            <a:r>
              <a:rPr lang="en-IN" sz="1400" b="1" i="0" u="none" strike="noStrike" dirty="0">
                <a:effectLst/>
              </a:rPr>
              <a:t>especially when you need to consider factors like air and </a:t>
            </a:r>
          </a:p>
          <a:p>
            <a:pPr algn="l"/>
            <a:r>
              <a:rPr lang="en-IN" sz="1400" b="1" i="0" u="none" strike="noStrike" dirty="0">
                <a:effectLst/>
              </a:rPr>
              <a:t>water quality, safety, and access to things like parks, schools, </a:t>
            </a:r>
          </a:p>
          <a:p>
            <a:pPr algn="l"/>
            <a:r>
              <a:rPr lang="en-IN" sz="1400" b="1" i="0" u="none" strike="noStrike" dirty="0">
                <a:effectLst/>
              </a:rPr>
              <a:t>hospitals, and grocery stores. Other important things—like </a:t>
            </a:r>
          </a:p>
          <a:p>
            <a:pPr algn="l"/>
            <a:r>
              <a:rPr lang="en-IN" sz="1400" b="1" i="0" u="none" strike="noStrike" dirty="0">
                <a:effectLst/>
              </a:rPr>
              <a:t>nearby gyms, salons, green spaces, roads, and even water </a:t>
            </a:r>
          </a:p>
          <a:p>
            <a:pPr algn="l"/>
            <a:r>
              <a:rPr lang="en-IN" sz="1400" b="1" i="0" u="none" strike="noStrike" dirty="0">
                <a:effectLst/>
              </a:rPr>
              <a:t>management—also make a big difference in the quality of </a:t>
            </a:r>
          </a:p>
          <a:p>
            <a:pPr algn="l"/>
            <a:r>
              <a:rPr lang="en-IN" sz="1400" b="1" i="0" u="none" strike="noStrike" dirty="0">
                <a:effectLst/>
              </a:rPr>
              <a:t>life, but it's hard for people to get all this information in one </a:t>
            </a:r>
          </a:p>
          <a:p>
            <a:pPr algn="l"/>
            <a:r>
              <a:rPr lang="en-IN" sz="1400" b="1" i="0" u="none" strike="noStrike" dirty="0">
                <a:effectLst/>
              </a:rPr>
              <a:t>place.</a:t>
            </a:r>
          </a:p>
          <a:p>
            <a:pPr algn="l"/>
            <a:endParaRPr lang="en-IN" sz="1400" b="1" i="0" u="none" strike="noStrike" dirty="0">
              <a:effectLst/>
            </a:endParaRPr>
          </a:p>
          <a:p>
            <a:pPr algn="l"/>
            <a:r>
              <a:rPr lang="en-IN" sz="1400" b="1" i="0" u="none" strike="noStrike" dirty="0" err="1">
                <a:effectLst/>
              </a:rPr>
              <a:t>UrbanSphere</a:t>
            </a:r>
            <a:r>
              <a:rPr lang="en-IN" sz="1400" b="1" i="0" u="none" strike="noStrike" dirty="0">
                <a:effectLst/>
              </a:rPr>
              <a:t> makes it easier by giving a clear, simple ranking of </a:t>
            </a:r>
          </a:p>
          <a:p>
            <a:pPr algn="l"/>
            <a:r>
              <a:rPr lang="en-IN" sz="1400" b="1" i="0" u="none" strike="noStrike" dirty="0">
                <a:effectLst/>
              </a:rPr>
              <a:t>different areas based on all these important factors. This </a:t>
            </a:r>
          </a:p>
          <a:p>
            <a:pPr algn="l"/>
            <a:r>
              <a:rPr lang="en-IN" sz="1400" b="1" i="0" u="none" strike="noStrike" dirty="0">
                <a:effectLst/>
              </a:rPr>
              <a:t>helps people find the neighbourhood that best fits their </a:t>
            </a:r>
          </a:p>
          <a:p>
            <a:pPr algn="l"/>
            <a:r>
              <a:rPr lang="en-IN" sz="1400" b="1" i="0" u="none" strike="noStrike" dirty="0">
                <a:effectLst/>
              </a:rPr>
              <a:t>lifestyle. Plus, by highlighting areas that need improvement, </a:t>
            </a:r>
          </a:p>
          <a:p>
            <a:pPr algn="l"/>
            <a:r>
              <a:rPr lang="en-IN" sz="1400" b="1" i="0" u="none" strike="noStrike" dirty="0" err="1">
                <a:effectLst/>
              </a:rPr>
              <a:t>UrbanSphere</a:t>
            </a:r>
            <a:r>
              <a:rPr lang="en-IN" sz="1400" b="1" i="0" u="none" strike="noStrike" dirty="0">
                <a:effectLst/>
              </a:rPr>
              <a:t> provides useful insights for local governments, </a:t>
            </a:r>
          </a:p>
          <a:p>
            <a:pPr algn="l"/>
            <a:r>
              <a:rPr lang="en-IN" sz="1400" b="1" i="0" u="none" strike="noStrike" dirty="0">
                <a:effectLst/>
              </a:rPr>
              <a:t>helping them target improvements to make every community a </a:t>
            </a:r>
          </a:p>
          <a:p>
            <a:pPr algn="l"/>
            <a:r>
              <a:rPr lang="en-IN" sz="1400" b="1" i="0" u="none" strike="noStrike" dirty="0">
                <a:effectLst/>
              </a:rPr>
              <a:t>better place to live.</a:t>
            </a:r>
          </a:p>
        </p:txBody>
      </p:sp>
      <p:pic>
        <p:nvPicPr>
          <p:cNvPr id="3" name="Picture 2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A568CD5A-B448-6B28-A6C6-F99F014D77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271" y="1231900"/>
            <a:ext cx="3908778" cy="1426756"/>
          </a:xfrm>
          <a:prstGeom prst="rect">
            <a:avLst/>
          </a:prstGeom>
        </p:spPr>
      </p:pic>
      <p:pic>
        <p:nvPicPr>
          <p:cNvPr id="4" name="Picture 3" descr="A cell phone with a bus on it&#10;&#10;Description automatically generated">
            <a:extLst>
              <a:ext uri="{FF2B5EF4-FFF2-40B4-BE49-F238E27FC236}">
                <a16:creationId xmlns:a16="http://schemas.microsoft.com/office/drawing/2014/main" id="{BF3A1DD9-0009-FBFA-87DE-8E9903F97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42" y="1088966"/>
            <a:ext cx="2255708" cy="468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7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8274DF8-9B8B-4C37-8263-299B4207D0F8}"/>
              </a:ext>
            </a:extLst>
          </p:cNvPr>
          <p:cNvSpPr txBox="1"/>
          <p:nvPr/>
        </p:nvSpPr>
        <p:spPr>
          <a:xfrm>
            <a:off x="3234267" y="3013501"/>
            <a:ext cx="57234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Project Objectives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Google Shape;304;p45"/>
          <p:cNvPicPr preferRelativeResize="0"/>
          <p:nvPr/>
        </p:nvPicPr>
        <p:blipFill rotWithShape="1">
          <a:blip r:embed="rId2">
            <a:alphaModFix/>
          </a:blip>
          <a:srcRect l="15774" t="5787" r="14363" b="12345"/>
          <a:stretch/>
        </p:blipFill>
        <p:spPr>
          <a:xfrm rot="-12">
            <a:off x="3535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8;p45"/>
          <p:cNvPicPr preferRelativeResize="0"/>
          <p:nvPr/>
        </p:nvPicPr>
        <p:blipFill rotWithShape="1">
          <a:blip r:embed="rId3">
            <a:alphaModFix/>
          </a:blip>
          <a:srcRect l="7095" t="5170" r="7104" b="-5169"/>
          <a:stretch/>
        </p:blipFill>
        <p:spPr>
          <a:xfrm rot="-12">
            <a:off x="108048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43CCF-16EC-8725-5447-ED9A78FB7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08" y="1307577"/>
            <a:ext cx="11985410" cy="4564414"/>
          </a:xfrm>
          <a:prstGeom prst="rect">
            <a:avLst/>
          </a:prstGeom>
        </p:spPr>
      </p:pic>
      <p:pic>
        <p:nvPicPr>
          <p:cNvPr id="8" name="Picture 7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F5BF0874-5B43-AA7B-375B-CAF09F697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465" y="3076172"/>
            <a:ext cx="5393064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19DA8F8-063F-47A4-9174-D1C969FAB2DE}"/>
              </a:ext>
            </a:extLst>
          </p:cNvPr>
          <p:cNvSpPr txBox="1"/>
          <p:nvPr/>
        </p:nvSpPr>
        <p:spPr>
          <a:xfrm>
            <a:off x="1709701" y="2529929"/>
            <a:ext cx="4046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Rank Neighbourhoods: </a:t>
            </a:r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Evaluate sub-districts based on factors like air quality, crime rates, parks, schools, healthcare, utilities, and infrastructure.</a:t>
            </a:r>
            <a:endParaRPr lang="ko-KR" altLang="en-US" sz="1200" i="1" dirty="0">
              <a:solidFill>
                <a:schemeClr val="bg1"/>
              </a:solidFill>
              <a:latin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79150A-67A7-4BC6-93C5-0993FA207331}"/>
              </a:ext>
            </a:extLst>
          </p:cNvPr>
          <p:cNvSpPr/>
          <p:nvPr/>
        </p:nvSpPr>
        <p:spPr>
          <a:xfrm>
            <a:off x="1063368" y="2677899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+mj-lt"/>
              </a:rPr>
              <a:t>01.</a:t>
            </a:r>
            <a:endParaRPr lang="ko-KR" alt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1CF10A-C9BB-4511-BE80-3CEF5FE85E44}"/>
              </a:ext>
            </a:extLst>
          </p:cNvPr>
          <p:cNvSpPr txBox="1"/>
          <p:nvPr/>
        </p:nvSpPr>
        <p:spPr>
          <a:xfrm>
            <a:off x="6838773" y="2506903"/>
            <a:ext cx="412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Keep Data Updated: Continuously refresh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neighbourhood data to ensure rankings and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recommendations are always accurate.</a:t>
            </a:r>
            <a:endParaRPr lang="ko-KR" altLang="en-US" sz="1200" i="1" dirty="0">
              <a:solidFill>
                <a:schemeClr val="bg1"/>
              </a:solidFill>
              <a:latin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08C836-FF13-4914-9B1E-E6DB7AADEC10}"/>
              </a:ext>
            </a:extLst>
          </p:cNvPr>
          <p:cNvSpPr/>
          <p:nvPr/>
        </p:nvSpPr>
        <p:spPr>
          <a:xfrm>
            <a:off x="6307275" y="2677899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+mj-lt"/>
              </a:rPr>
              <a:t>02.</a:t>
            </a:r>
            <a:endParaRPr lang="ko-KR" alt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C8538C-AAC4-4C26-A987-3E7CFB61C7E8}"/>
              </a:ext>
            </a:extLst>
          </p:cNvPr>
          <p:cNvSpPr txBox="1"/>
          <p:nvPr/>
        </p:nvSpPr>
        <p:spPr>
          <a:xfrm>
            <a:off x="1759638" y="4178216"/>
            <a:ext cx="412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Identify Areas for Improvement: Highlight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underdeveloped neighbourhoods to guide local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governments in targeted improvements.</a:t>
            </a:r>
            <a:endParaRPr lang="ko-KR" altLang="en-US" sz="1200" i="1" dirty="0">
              <a:solidFill>
                <a:schemeClr val="bg1"/>
              </a:solidFill>
              <a:latin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88A030B-967D-4E51-A712-63ECC38C3288}"/>
              </a:ext>
            </a:extLst>
          </p:cNvPr>
          <p:cNvSpPr/>
          <p:nvPr/>
        </p:nvSpPr>
        <p:spPr>
          <a:xfrm>
            <a:off x="1063368" y="4316709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+mj-lt"/>
              </a:rPr>
              <a:t>03.</a:t>
            </a:r>
            <a:endParaRPr lang="ko-KR" alt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A65A12-6296-4E2E-A0FF-F5CA78C709BE}"/>
              </a:ext>
            </a:extLst>
          </p:cNvPr>
          <p:cNvSpPr txBox="1"/>
          <p:nvPr/>
        </p:nvSpPr>
        <p:spPr>
          <a:xfrm>
            <a:off x="7003544" y="4149903"/>
            <a:ext cx="4125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Promote Urban Development: Encourage balanced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growth by helping local authorities improve </a:t>
            </a:r>
          </a:p>
          <a:p>
            <a:r>
              <a:rPr lang="en-IN" sz="1600" dirty="0">
                <a:solidFill>
                  <a:schemeClr val="bg1"/>
                </a:solidFill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underserved areas.</a:t>
            </a:r>
            <a:endParaRPr lang="ko-KR" altLang="en-US" sz="1200" i="1" dirty="0">
              <a:solidFill>
                <a:schemeClr val="bg1"/>
              </a:solidFill>
              <a:latin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ACF2286-9C61-4766-9FA2-325763784BE1}"/>
              </a:ext>
            </a:extLst>
          </p:cNvPr>
          <p:cNvSpPr/>
          <p:nvPr/>
        </p:nvSpPr>
        <p:spPr>
          <a:xfrm>
            <a:off x="6307275" y="4316709"/>
            <a:ext cx="10356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solidFill>
                  <a:schemeClr val="bg1"/>
                </a:solidFill>
                <a:latin typeface="+mj-lt"/>
              </a:rPr>
              <a:t>04.</a:t>
            </a:r>
            <a:endParaRPr lang="ko-KR" altLang="en-US" sz="2000" i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F833B6-9C39-45C4-AECC-99E13298EE84}"/>
              </a:ext>
            </a:extLst>
          </p:cNvPr>
          <p:cNvSpPr txBox="1"/>
          <p:nvPr/>
        </p:nvSpPr>
        <p:spPr>
          <a:xfrm>
            <a:off x="2006598" y="1556400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i="1" dirty="0">
                <a:solidFill>
                  <a:schemeClr val="bg1"/>
                </a:solidFill>
                <a:latin typeface="+mj-lt"/>
              </a:rPr>
              <a:t>Project Objectives</a:t>
            </a:r>
            <a:endParaRPr lang="ko-KR" altLang="en-US" sz="2800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Google Shape;396;p53"/>
          <p:cNvPicPr preferRelativeResize="0"/>
          <p:nvPr/>
        </p:nvPicPr>
        <p:blipFill rotWithShape="1">
          <a:blip r:embed="rId2">
            <a:alphaModFix/>
          </a:blip>
          <a:srcRect l="7326" t="4741" r="516" b="9370"/>
          <a:stretch/>
        </p:blipFill>
        <p:spPr>
          <a:xfrm rot="5400004">
            <a:off x="1070551" y="-3484846"/>
            <a:ext cx="1278300" cy="840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397;p53"/>
          <p:cNvPicPr preferRelativeResize="0"/>
          <p:nvPr/>
        </p:nvPicPr>
        <p:blipFill rotWithShape="1">
          <a:blip r:embed="rId3">
            <a:alphaModFix/>
          </a:blip>
          <a:srcRect l="3409" t="5239" b="15489"/>
          <a:stretch/>
        </p:blipFill>
        <p:spPr>
          <a:xfrm rot="16200000" flipH="1">
            <a:off x="9796233" y="2009916"/>
            <a:ext cx="1417767" cy="8257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4" grpId="0"/>
      <p:bldP spid="25" grpId="0"/>
      <p:bldP spid="27" grpId="0"/>
      <p:bldP spid="28" grpId="0"/>
      <p:bldP spid="30" grpId="0"/>
      <p:bldP spid="31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8274DF8-9B8B-4C37-8263-299B4207D0F8}"/>
              </a:ext>
            </a:extLst>
          </p:cNvPr>
          <p:cNvSpPr txBox="1"/>
          <p:nvPr/>
        </p:nvSpPr>
        <p:spPr>
          <a:xfrm>
            <a:off x="3234267" y="3013501"/>
            <a:ext cx="5723466" cy="83099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800" i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Features</a:t>
            </a:r>
            <a:endParaRPr lang="ko-KR" altLang="en-US" sz="4800" i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Google Shape;304;p45"/>
          <p:cNvPicPr preferRelativeResize="0"/>
          <p:nvPr/>
        </p:nvPicPr>
        <p:blipFill rotWithShape="1">
          <a:blip r:embed="rId2">
            <a:alphaModFix/>
          </a:blip>
          <a:srcRect l="15774" t="5787" r="14363" b="12345"/>
          <a:stretch/>
        </p:blipFill>
        <p:spPr>
          <a:xfrm rot="-12">
            <a:off x="3535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8;p45"/>
          <p:cNvPicPr preferRelativeResize="0"/>
          <p:nvPr/>
        </p:nvPicPr>
        <p:blipFill rotWithShape="1">
          <a:blip r:embed="rId3">
            <a:alphaModFix/>
          </a:blip>
          <a:srcRect l="7095" t="5170" r="7104" b="-5169"/>
          <a:stretch/>
        </p:blipFill>
        <p:spPr>
          <a:xfrm rot="-12">
            <a:off x="10804803" y="1536387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43CCF-16EC-8725-5447-ED9A78FB7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0" y="834887"/>
            <a:ext cx="11985410" cy="5774689"/>
          </a:xfrm>
          <a:prstGeom prst="rect">
            <a:avLst/>
          </a:prstGeom>
        </p:spPr>
      </p:pic>
      <p:pic>
        <p:nvPicPr>
          <p:cNvPr id="8" name="Picture 7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F5BF0874-5B43-AA7B-375B-CAF09F6975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09" y="3162282"/>
            <a:ext cx="388215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9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타원 22">
            <a:extLst>
              <a:ext uri="{FF2B5EF4-FFF2-40B4-BE49-F238E27FC236}">
                <a16:creationId xmlns:a16="http://schemas.microsoft.com/office/drawing/2014/main" id="{B22B732F-8C01-49C4-B6FC-2BCDAABD9B4F}"/>
              </a:ext>
            </a:extLst>
          </p:cNvPr>
          <p:cNvSpPr/>
          <p:nvPr/>
        </p:nvSpPr>
        <p:spPr>
          <a:xfrm>
            <a:off x="1894589" y="2432708"/>
            <a:ext cx="898591" cy="898591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E13F430-BB56-4B1D-8A0C-53D7F0B2E2B5}"/>
              </a:ext>
            </a:extLst>
          </p:cNvPr>
          <p:cNvSpPr/>
          <p:nvPr/>
        </p:nvSpPr>
        <p:spPr>
          <a:xfrm>
            <a:off x="6246369" y="2323877"/>
            <a:ext cx="898591" cy="898591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DB54C1-55E8-4123-83B9-94AB89D7AD77}"/>
              </a:ext>
            </a:extLst>
          </p:cNvPr>
          <p:cNvSpPr txBox="1"/>
          <p:nvPr/>
        </p:nvSpPr>
        <p:spPr>
          <a:xfrm>
            <a:off x="2911019" y="2755161"/>
            <a:ext cx="3008463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Rank sub-districts based on quality-of-life factors like air quality, crime rates, parks, schools, hospitals, utilities, and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infrastructure.</a:t>
            </a:r>
            <a:endParaRPr lang="en-IN" sz="1050" u="none" strike="noStrike" dirty="0">
              <a:solidFill>
                <a:schemeClr val="bg1"/>
              </a:solidFill>
              <a:effectLst/>
              <a:latin typeface="American Typewriter Condensed" panose="02090606020004020304" pitchFamily="18" charset="7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55218BC-1992-416A-93DB-0A592BED5256}"/>
              </a:ext>
            </a:extLst>
          </p:cNvPr>
          <p:cNvSpPr/>
          <p:nvPr/>
        </p:nvSpPr>
        <p:spPr>
          <a:xfrm>
            <a:off x="2891387" y="2378336"/>
            <a:ext cx="3317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Neighbourhood Rankings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ko-KR" altLang="en-US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B32B3A-EB91-49CB-A126-1B1FCAC8D036}"/>
              </a:ext>
            </a:extLst>
          </p:cNvPr>
          <p:cNvSpPr txBox="1"/>
          <p:nvPr/>
        </p:nvSpPr>
        <p:spPr>
          <a:xfrm>
            <a:off x="7341375" y="2755161"/>
            <a:ext cx="3340480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Offer different access levels for users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(homebuyers, real estate agents,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government officials) to ensure relevant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data is shown based on their role.</a:t>
            </a:r>
            <a:endParaRPr lang="en-IN" sz="1050" u="none" strike="noStrike" dirty="0">
              <a:solidFill>
                <a:schemeClr val="bg1"/>
              </a:solidFill>
              <a:effectLst/>
              <a:latin typeface="American Typewriter Condensed" panose="02090606020004020304" pitchFamily="18" charset="7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B48A8E-0B30-4867-8C20-8B88FC1E0D02}"/>
              </a:ext>
            </a:extLst>
          </p:cNvPr>
          <p:cNvSpPr/>
          <p:nvPr/>
        </p:nvSpPr>
        <p:spPr>
          <a:xfrm>
            <a:off x="7321743" y="2361825"/>
            <a:ext cx="4232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Role-Based Access Control (RBAC)</a:t>
            </a:r>
            <a:endParaRPr lang="ko-KR" altLang="en-US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9D5A739-DB63-442E-A7D6-3024F1D1E330}"/>
              </a:ext>
            </a:extLst>
          </p:cNvPr>
          <p:cNvSpPr/>
          <p:nvPr/>
        </p:nvSpPr>
        <p:spPr>
          <a:xfrm>
            <a:off x="1842162" y="4405533"/>
            <a:ext cx="898591" cy="898591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57C7F3F0-0D5A-45C4-82A0-410CBEFCA066}"/>
              </a:ext>
            </a:extLst>
          </p:cNvPr>
          <p:cNvSpPr/>
          <p:nvPr/>
        </p:nvSpPr>
        <p:spPr>
          <a:xfrm>
            <a:off x="6246368" y="4485191"/>
            <a:ext cx="898591" cy="898591"/>
          </a:xfrm>
          <a:prstGeom prst="ellipse">
            <a:avLst/>
          </a:prstGeom>
          <a:solidFill>
            <a:schemeClr val="bg1">
              <a:alpha val="1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00" i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656148-F0F1-4CC5-AE93-EF87BA129CE0}"/>
              </a:ext>
            </a:extLst>
          </p:cNvPr>
          <p:cNvSpPr txBox="1"/>
          <p:nvPr/>
        </p:nvSpPr>
        <p:spPr>
          <a:xfrm>
            <a:off x="2911019" y="4824904"/>
            <a:ext cx="3008463" cy="95410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Identify underdeveloped areas and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provide actionable data to local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governments for urban planning and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infrastructure improvements.</a:t>
            </a:r>
            <a:endParaRPr lang="en-IN" sz="1050" u="none" strike="noStrike" dirty="0">
              <a:solidFill>
                <a:schemeClr val="bg1"/>
              </a:solidFill>
              <a:effectLst/>
              <a:latin typeface="American Typewriter Condensed" panose="02090606020004020304" pitchFamily="18" charset="7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F2C6DAE2-4DCE-4C8E-BBE6-3CD85F9A0FDC}"/>
              </a:ext>
            </a:extLst>
          </p:cNvPr>
          <p:cNvSpPr/>
          <p:nvPr/>
        </p:nvSpPr>
        <p:spPr>
          <a:xfrm>
            <a:off x="2891387" y="4448079"/>
            <a:ext cx="39516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Area Improvement Insights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ko-KR" altLang="en-US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3E84AB5-8FE0-4983-83AA-CA7A40539EB1}"/>
              </a:ext>
            </a:extLst>
          </p:cNvPr>
          <p:cNvSpPr txBox="1"/>
          <p:nvPr/>
        </p:nvSpPr>
        <p:spPr>
          <a:xfrm>
            <a:off x="7341375" y="4824904"/>
            <a:ext cx="3995107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sz="1200">
                <a:solidFill>
                  <a:srgbClr val="212761"/>
                </a:solidFill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 Provide customized suggestions for neighbourhoods based on users' preferences, such as proximity to </a:t>
            </a:r>
          </a:p>
          <a:p>
            <a:pPr algn="l"/>
            <a:r>
              <a:rPr lang="en-IN" sz="1400" b="0" i="0" u="none" strike="noStrike" dirty="0">
                <a:solidFill>
                  <a:schemeClr val="bg1"/>
                </a:solidFill>
                <a:effectLst/>
                <a:latin typeface="-webkit-standard"/>
              </a:rPr>
              <a:t>amenities, safety, and lifestyle needs.</a:t>
            </a:r>
            <a:endParaRPr lang="en-IN" sz="1050" u="none" strike="noStrike" dirty="0">
              <a:solidFill>
                <a:schemeClr val="bg1"/>
              </a:solidFill>
              <a:effectLst/>
              <a:latin typeface="American Typewriter Condensed" panose="02090606020004020304" pitchFamily="18" charset="7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D750A20-F914-4403-911C-6D4FF2A772ED}"/>
              </a:ext>
            </a:extLst>
          </p:cNvPr>
          <p:cNvSpPr/>
          <p:nvPr/>
        </p:nvSpPr>
        <p:spPr>
          <a:xfrm>
            <a:off x="7321742" y="4431568"/>
            <a:ext cx="48702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Personalized Property Recommendations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ko-KR" altLang="en-US" sz="1600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FA7B1D4-01CB-4DE7-8FE0-D167CA4269AE}"/>
              </a:ext>
            </a:extLst>
          </p:cNvPr>
          <p:cNvSpPr txBox="1"/>
          <p:nvPr/>
        </p:nvSpPr>
        <p:spPr>
          <a:xfrm>
            <a:off x="2291457" y="1371271"/>
            <a:ext cx="8178802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b="1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algn="ctr"/>
            <a:r>
              <a:rPr lang="en-US" altLang="ko-KR" sz="2800" b="0" i="1" dirty="0">
                <a:solidFill>
                  <a:schemeClr val="bg1"/>
                </a:solidFill>
                <a:latin typeface="+mj-lt"/>
              </a:rPr>
              <a:t>Key Features: </a:t>
            </a:r>
            <a:endParaRPr lang="ko-KR" altLang="en-US" sz="2800" b="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9" name="그래픽 48">
            <a:extLst>
              <a:ext uri="{FF2B5EF4-FFF2-40B4-BE49-F238E27FC236}">
                <a16:creationId xmlns:a16="http://schemas.microsoft.com/office/drawing/2014/main" id="{117E6AC2-5920-4C0E-A770-3C21E0A9F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4126" y="4664376"/>
            <a:ext cx="294662" cy="380904"/>
          </a:xfrm>
          <a:prstGeom prst="rect">
            <a:avLst/>
          </a:prstGeom>
        </p:spPr>
      </p:pic>
      <p:pic>
        <p:nvPicPr>
          <p:cNvPr id="19" name="Google Shape;396;p53"/>
          <p:cNvPicPr preferRelativeResize="0"/>
          <p:nvPr/>
        </p:nvPicPr>
        <p:blipFill rotWithShape="1">
          <a:blip r:embed="rId4">
            <a:alphaModFix/>
          </a:blip>
          <a:srcRect l="7326" t="4741" r="516" b="9370"/>
          <a:stretch/>
        </p:blipFill>
        <p:spPr>
          <a:xfrm rot="5400004">
            <a:off x="1070551" y="-3484846"/>
            <a:ext cx="1278300" cy="840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308;p45"/>
          <p:cNvPicPr preferRelativeResize="0"/>
          <p:nvPr/>
        </p:nvPicPr>
        <p:blipFill rotWithShape="1">
          <a:blip r:embed="rId5">
            <a:alphaModFix/>
          </a:blip>
          <a:srcRect l="7095" t="5170" r="7104" b="-5169"/>
          <a:stretch/>
        </p:blipFill>
        <p:spPr>
          <a:xfrm rot="16200000">
            <a:off x="10816092" y="1939428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D96C221-9474-8E9D-40A5-5B8334CF88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50329" y="2585986"/>
            <a:ext cx="592033" cy="59203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20065A1-8572-EDEC-D639-9978945BBA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3440" y="2481795"/>
            <a:ext cx="546731" cy="546731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4D2A26B-3569-D98A-A3CC-A1CBF551A8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66577" y="4605400"/>
            <a:ext cx="658172" cy="6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4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1DECF-A4A9-44C2-99E5-69EA64A697D7}"/>
              </a:ext>
            </a:extLst>
          </p:cNvPr>
          <p:cNvSpPr/>
          <p:nvPr/>
        </p:nvSpPr>
        <p:spPr>
          <a:xfrm>
            <a:off x="1138579" y="1543631"/>
            <a:ext cx="67573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American Typewriter Condensed" panose="02090606020004020304" pitchFamily="18" charset="77"/>
              </a:rPr>
              <a:t>H</a:t>
            </a:r>
            <a:r>
              <a:rPr lang="en-IN" sz="3200" b="1" u="none" strike="noStrike" dirty="0">
                <a:solidFill>
                  <a:schemeClr val="bg1"/>
                </a:solidFill>
                <a:effectLst/>
                <a:latin typeface="American Typewriter Condensed" panose="02090606020004020304" pitchFamily="18" charset="77"/>
              </a:rPr>
              <a:t>ow </a:t>
            </a:r>
            <a:r>
              <a:rPr lang="en-IN" sz="3200" b="1" u="none" strike="noStrike" dirty="0" err="1">
                <a:solidFill>
                  <a:schemeClr val="bg1"/>
                </a:solidFill>
                <a:effectLst/>
                <a:latin typeface="American Typewriter Condensed" panose="02090606020004020304" pitchFamily="18" charset="77"/>
              </a:rPr>
              <a:t>UrbanSphere</a:t>
            </a:r>
            <a:r>
              <a:rPr lang="en-IN" sz="3200" b="1" u="none" strike="noStrike" dirty="0">
                <a:solidFill>
                  <a:schemeClr val="bg1"/>
                </a:solidFill>
                <a:effectLst/>
                <a:latin typeface="American Typewriter Condensed" panose="02090606020004020304" pitchFamily="18" charset="77"/>
              </a:rPr>
              <a:t> stands out and is </a:t>
            </a:r>
          </a:p>
          <a:p>
            <a:r>
              <a:rPr lang="en-IN" sz="3200" b="1" u="none" strike="noStrike" dirty="0">
                <a:solidFill>
                  <a:schemeClr val="bg1"/>
                </a:solidFill>
                <a:effectLst/>
                <a:latin typeface="American Typewriter Condensed" panose="02090606020004020304" pitchFamily="18" charset="77"/>
              </a:rPr>
              <a:t>better than other platforms:</a:t>
            </a:r>
            <a:endParaRPr lang="ko-KR" altLang="en-US" sz="3200" b="1" dirty="0">
              <a:solidFill>
                <a:schemeClr val="bg1"/>
              </a:solidFill>
              <a:latin typeface="American Typewriter Condensed" panose="02090606020004020304" pitchFamily="18" charset="77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408B24-CA38-4729-B6C9-D9D96E905E94}"/>
              </a:ext>
            </a:extLst>
          </p:cNvPr>
          <p:cNvSpPr txBox="1"/>
          <p:nvPr/>
        </p:nvSpPr>
        <p:spPr>
          <a:xfrm>
            <a:off x="1079593" y="4360262"/>
            <a:ext cx="33786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Unlike traditional platforms, </a:t>
            </a:r>
            <a:r>
              <a:rPr lang="en-IN" sz="1600" b="0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UrbanSphere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</a:t>
            </a:r>
          </a:p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ranks neighbourhoods on factors like air </a:t>
            </a:r>
          </a:p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quality, water management, crime rates, </a:t>
            </a:r>
          </a:p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parks, and utilities (gyms, salons, grocery </a:t>
            </a:r>
          </a:p>
          <a:p>
            <a:pPr algn="ctr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stores), giving a full picture of </a:t>
            </a:r>
            <a:r>
              <a:rPr lang="en-IN" sz="1600" b="0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livability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.</a:t>
            </a:r>
            <a:endParaRPr lang="en-US" altLang="ko-KR" sz="1600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8CA7FEF-88FE-4675-8F51-960C59884B8B}"/>
              </a:ext>
            </a:extLst>
          </p:cNvPr>
          <p:cNvSpPr/>
          <p:nvPr/>
        </p:nvSpPr>
        <p:spPr>
          <a:xfrm>
            <a:off x="1281799" y="3468106"/>
            <a:ext cx="2871102" cy="684985"/>
          </a:xfrm>
          <a:prstGeom prst="roundRect">
            <a:avLst>
              <a:gd name="adj" fmla="val 50000"/>
            </a:avLst>
          </a:prstGeom>
          <a:solidFill>
            <a:schemeClr val="bg1">
              <a:alpha val="4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Holistic  Neighbourhood </a:t>
            </a:r>
          </a:p>
          <a:p>
            <a:pPr algn="ctr"/>
            <a:r>
              <a:rPr lang="en-IN" sz="1600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Evaluation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en-US" altLang="ko-KR" sz="1600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0C27E-0BBE-49BE-84BF-C7A8FC7AFAAB}"/>
              </a:ext>
            </a:extLst>
          </p:cNvPr>
          <p:cNvSpPr txBox="1"/>
          <p:nvPr/>
        </p:nvSpPr>
        <p:spPr>
          <a:xfrm>
            <a:off x="4660449" y="4360262"/>
            <a:ext cx="2974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0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UrbanSphere</a:t>
            </a:r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 provides valuable data to help local governments identify </a:t>
            </a:r>
          </a:p>
          <a:p>
            <a:pPr algn="l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underdeveloped areas and make </a:t>
            </a:r>
          </a:p>
          <a:p>
            <a:pPr algn="l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targeted improvements.</a:t>
            </a:r>
            <a:endParaRPr lang="en-IN" sz="1600" u="none" strike="noStrike" dirty="0">
              <a:solidFill>
                <a:schemeClr val="bg1"/>
              </a:solidFill>
              <a:effectLst/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A00FD3-3053-42E6-86F8-D9C5E8B1C7C0}"/>
              </a:ext>
            </a:extLst>
          </p:cNvPr>
          <p:cNvSpPr/>
          <p:nvPr/>
        </p:nvSpPr>
        <p:spPr>
          <a:xfrm>
            <a:off x="4660449" y="3468106"/>
            <a:ext cx="2871102" cy="684985"/>
          </a:xfrm>
          <a:prstGeom prst="roundRect">
            <a:avLst>
              <a:gd name="adj" fmla="val 50000"/>
            </a:avLst>
          </a:prstGeom>
          <a:solidFill>
            <a:schemeClr val="bg1">
              <a:alpha val="4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1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Actionable Insights for Development</a:t>
            </a:r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:</a:t>
            </a:r>
            <a:endParaRPr lang="en-US" altLang="ko-KR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1878B-4913-47D6-A4CA-914CFA3F1C73}"/>
              </a:ext>
            </a:extLst>
          </p:cNvPr>
          <p:cNvSpPr txBox="1"/>
          <p:nvPr/>
        </p:nvSpPr>
        <p:spPr>
          <a:xfrm>
            <a:off x="8039101" y="4360262"/>
            <a:ext cx="28711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Users can easily see how </a:t>
            </a:r>
          </a:p>
          <a:p>
            <a:pPr algn="l"/>
            <a:r>
              <a:rPr lang="en-IN" sz="16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neighbourhoods are ranked and what factors influence the score.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287D12F-5D28-455E-974C-863FDC6FF064}"/>
              </a:ext>
            </a:extLst>
          </p:cNvPr>
          <p:cNvSpPr/>
          <p:nvPr/>
        </p:nvSpPr>
        <p:spPr>
          <a:xfrm>
            <a:off x="8039101" y="3468106"/>
            <a:ext cx="2871102" cy="684985"/>
          </a:xfrm>
          <a:prstGeom prst="roundRect">
            <a:avLst>
              <a:gd name="adj" fmla="val 50000"/>
            </a:avLst>
          </a:prstGeom>
          <a:solidFill>
            <a:schemeClr val="bg1">
              <a:alpha val="4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Transparency in </a:t>
            </a:r>
          </a:p>
          <a:p>
            <a:pPr algn="ctr"/>
            <a:r>
              <a:rPr lang="en-IN" b="0" i="0" u="none" strike="noStrike" dirty="0">
                <a:solidFill>
                  <a:schemeClr val="bg1"/>
                </a:solidFill>
                <a:effectLst/>
                <a:latin typeface="Arial Rounded MT Bold" panose="020F0704030504030204" pitchFamily="34" charset="77"/>
              </a:rPr>
              <a:t>Rankings</a:t>
            </a:r>
            <a:endParaRPr lang="en-US" altLang="ko-KR" i="1" dirty="0">
              <a:solidFill>
                <a:schemeClr val="bg1"/>
              </a:solidFill>
              <a:latin typeface="Arial Rounded MT Bold" panose="020F0704030504030204" pitchFamily="34" charset="77"/>
            </a:endParaRPr>
          </a:p>
        </p:txBody>
      </p:sp>
      <p:pic>
        <p:nvPicPr>
          <p:cNvPr id="10" name="Google Shape;308;p45">
            <a:extLst>
              <a:ext uri="{FF2B5EF4-FFF2-40B4-BE49-F238E27FC236}">
                <a16:creationId xmlns:a16="http://schemas.microsoft.com/office/drawing/2014/main" id="{A9510568-2795-9399-0736-24F93B03172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095" t="5170" r="7104" b="-5169"/>
          <a:stretch/>
        </p:blipFill>
        <p:spPr>
          <a:xfrm rot="16200000">
            <a:off x="11915722" y="1528104"/>
            <a:ext cx="1033700" cy="854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97;p53">
            <a:extLst>
              <a:ext uri="{FF2B5EF4-FFF2-40B4-BE49-F238E27FC236}">
                <a16:creationId xmlns:a16="http://schemas.microsoft.com/office/drawing/2014/main" id="{193A4CA3-DAFA-28B9-2D7B-208D6CF061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09" t="5239" b="15489"/>
          <a:stretch/>
        </p:blipFill>
        <p:spPr>
          <a:xfrm rot="5400000" flipH="1">
            <a:off x="-613839" y="-3151863"/>
            <a:ext cx="1417767" cy="8257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990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82CB3B7-0821-4DD7-9307-9593ED5ECA17}"/>
              </a:ext>
            </a:extLst>
          </p:cNvPr>
          <p:cNvSpPr txBox="1"/>
          <p:nvPr/>
        </p:nvSpPr>
        <p:spPr>
          <a:xfrm>
            <a:off x="1019333" y="3206807"/>
            <a:ext cx="652149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The </a:t>
            </a:r>
            <a:r>
              <a:rPr lang="en-IN" sz="2000" b="1" i="0" u="none" strike="noStrike" dirty="0" err="1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UrbanSphere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mobile app, built with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React Native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, offers a </a:t>
            </a:r>
          </a:p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seamless cross-platform experience on both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iOS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and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Android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devices. Users can easily search for specific sub-districts, view a </a:t>
            </a:r>
          </a:p>
          <a:p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leaderboard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of top-ranked neighbourhoods, and explore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interactive </a:t>
            </a:r>
          </a:p>
          <a:p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graphs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and </a:t>
            </a:r>
            <a:r>
              <a:rPr lang="en-IN" sz="2000" b="1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insights</a:t>
            </a:r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 that break down key factors like air quality, </a:t>
            </a:r>
          </a:p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crime rates, and amenities. The app’s intuitive design ensures </a:t>
            </a:r>
          </a:p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smooth navigation, allowing users to quickly compare neighbourhoods and make informed decisions based on real-time data and </a:t>
            </a:r>
          </a:p>
          <a:p>
            <a:r>
              <a:rPr lang="en-IN" sz="2000" b="0" i="0" u="none" strike="noStrike" dirty="0">
                <a:solidFill>
                  <a:schemeClr val="bg1"/>
                </a:solidFill>
                <a:effectLst/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personalized recommendations.</a:t>
            </a:r>
            <a:endParaRPr lang="en-US" altLang="ko-KR" sz="2000" i="1" dirty="0">
              <a:solidFill>
                <a:schemeClr val="bg1"/>
              </a:solidFill>
              <a:latin typeface="Apple Symbols" panose="02000000000000000000" pitchFamily="2" charset="-79"/>
              <a:ea typeface="Apple Symbols" panose="02000000000000000000" pitchFamily="2" charset="-79"/>
              <a:cs typeface="Apple Symbols" panose="02000000000000000000" pitchFamily="2" charset="-79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610EE5E-B4C6-44FE-97C7-F048C7E29D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14" y="951824"/>
            <a:ext cx="3143162" cy="51108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A21396-6B22-4D35-9969-8EFFD012D532}"/>
              </a:ext>
            </a:extLst>
          </p:cNvPr>
          <p:cNvSpPr txBox="1"/>
          <p:nvPr/>
        </p:nvSpPr>
        <p:spPr>
          <a:xfrm>
            <a:off x="1019333" y="2311102"/>
            <a:ext cx="457200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altLang="ko-KR" sz="3600" b="0" i="1" dirty="0">
                <a:solidFill>
                  <a:schemeClr val="bg1"/>
                </a:solidFill>
              </a:rPr>
              <a:t>Mobile Interface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9C5DD2F8-1E53-4048-87B6-6F8C4F052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68" y="1081212"/>
            <a:ext cx="1392454" cy="178848"/>
          </a:xfrm>
          <a:prstGeom prst="rect">
            <a:avLst/>
          </a:prstGeom>
        </p:spPr>
      </p:pic>
      <p:pic>
        <p:nvPicPr>
          <p:cNvPr id="5" name="Picture 4" descr="A blue and white line on a black background&#10;&#10;Description automatically generated">
            <a:extLst>
              <a:ext uri="{FF2B5EF4-FFF2-40B4-BE49-F238E27FC236}">
                <a16:creationId xmlns:a16="http://schemas.microsoft.com/office/drawing/2014/main" id="{C8D57247-6C07-F361-C787-2B8F6FAE76DB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65" y="2133714"/>
            <a:ext cx="3730522" cy="1766854"/>
          </a:xfrm>
          <a:prstGeom prst="rect">
            <a:avLst/>
          </a:prstGeom>
        </p:spPr>
      </p:pic>
      <p:pic>
        <p:nvPicPr>
          <p:cNvPr id="7" name="Picture Placeholder 6" descr="A screenshot of a phone&#10;&#10;Description automatically generated">
            <a:extLst>
              <a:ext uri="{FF2B5EF4-FFF2-40B4-BE49-F238E27FC236}">
                <a16:creationId xmlns:a16="http://schemas.microsoft.com/office/drawing/2014/main" id="{6AF403CF-F5D8-2AA3-7475-FF1FF359A7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" r="27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265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unito Black - Nunito ExtraLight">
      <a:majorFont>
        <a:latin typeface="Nunito Black"/>
        <a:ea typeface="Arial Unicode MS"/>
        <a:cs typeface=""/>
      </a:majorFont>
      <a:minorFont>
        <a:latin typeface="Nunito Extra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15000"/>
          </a:schemeClr>
        </a:solidFill>
        <a:ln w="6350">
          <a:solidFill>
            <a:schemeClr val="bg1"/>
          </a:solidFill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i="1" dirty="0" smtClean="0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4678</TotalTime>
  <Words>700</Words>
  <Application>Microsoft Macintosh PowerPoint</Application>
  <PresentationFormat>Widescreen</PresentationFormat>
  <Paragraphs>102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Arial Rounded MT Bold</vt:lpstr>
      <vt:lpstr>Elephant Pro</vt:lpstr>
      <vt:lpstr>American Typewriter Condensed</vt:lpstr>
      <vt:lpstr>맑은 고딕</vt:lpstr>
      <vt:lpstr>微软雅黑</vt:lpstr>
      <vt:lpstr>-webkit-standard</vt:lpstr>
      <vt:lpstr>Apple Symbols</vt:lpstr>
      <vt:lpstr>Cambria</vt:lpstr>
      <vt:lpstr>Arial</vt:lpstr>
      <vt:lpstr>PPTMON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Shivam Singh</cp:lastModifiedBy>
  <cp:revision>334</cp:revision>
  <dcterms:created xsi:type="dcterms:W3CDTF">2019-04-06T05:20:47Z</dcterms:created>
  <dcterms:modified xsi:type="dcterms:W3CDTF">2024-11-10T05:23:10Z</dcterms:modified>
</cp:coreProperties>
</file>